
<file path=[Content_Types].xml><?xml version="1.0" encoding="utf-8"?>
<Types xmlns="http://schemas.openxmlformats.org/package/2006/content-types">
  <Override PartName="/ppt/slides/slide3.xml" ContentType="application/vnd.openxmlformats-officedocument.presentationml.slide+xml"/>
  <Override PartName="/ppt/slideLayouts/slideLayout12.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62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n-US" smtClean="0"/>
              <a:t>Click to edit Master title style</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EBD0A6DD-947E-B64F-A86C-C386CB4AEB3B}" type="datetimeFigureOut">
              <a:rPr lang="en-US" smtClean="0"/>
              <a:pPr/>
              <a:t>1/25/13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7904E-FE66-4C45-B246-E1E1EABB0C33}" type="slidenum">
              <a:rPr lang="en-US" smtClean="0"/>
              <a:pPr/>
              <a:t>‹#›</a:t>
            </a:fld>
            <a:endParaRPr lang="en-US"/>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EBD0A6DD-947E-B64F-A86C-C386CB4AEB3B}" type="datetimeFigureOut">
              <a:rPr lang="en-US" smtClean="0"/>
              <a:pPr/>
              <a:t>1/25/13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7904E-FE66-4C45-B246-E1E1EABB0C3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BD0A6DD-947E-B64F-A86C-C386CB4AEB3B}" type="datetimeFigureOut">
              <a:rPr lang="en-US" smtClean="0"/>
              <a:pPr/>
              <a:t>1/25/13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7904E-FE66-4C45-B246-E1E1EABB0C3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n-US" smtClean="0"/>
              <a:t>Click to edit Master title style</a:t>
            </a:r>
            <a:endParaRPr/>
          </a:p>
        </p:txBody>
      </p:sp>
      <p:sp>
        <p:nvSpPr>
          <p:cNvPr id="3" name="Vertical Text Placeholder 2"/>
          <p:cNvSpPr>
            <a:spLocks noGrp="1"/>
          </p:cNvSpPr>
          <p:nvPr>
            <p:ph type="body" orient="vert" idx="1"/>
          </p:nvPr>
        </p:nvSpPr>
        <p:spPr>
          <a:xfrm>
            <a:off x="820737" y="414015"/>
            <a:ext cx="6144839" cy="561026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BD0A6DD-947E-B64F-A86C-C386CB4AEB3B}" type="datetimeFigureOut">
              <a:rPr lang="en-US" smtClean="0"/>
              <a:pPr/>
              <a:t>1/25/13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7904E-FE66-4C45-B246-E1E1EABB0C3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BD0A6DD-947E-B64F-A86C-C386CB4AEB3B}" type="datetimeFigureOut">
              <a:rPr lang="en-US" smtClean="0"/>
              <a:pPr/>
              <a:t>1/25/13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7904E-FE66-4C45-B246-E1E1EABB0C3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D0A6DD-947E-B64F-A86C-C386CB4AEB3B}" type="datetimeFigureOut">
              <a:rPr lang="en-US" smtClean="0"/>
              <a:pPr/>
              <a:t>1/25/13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7904E-FE66-4C45-B246-E1E1EABB0C3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n-US" smtClean="0"/>
              <a:t>Click to edit Master title style</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BD0A6DD-947E-B64F-A86C-C386CB4AEB3B}" type="datetimeFigureOut">
              <a:rPr lang="en-US" smtClean="0"/>
              <a:pPr/>
              <a:t>1/25/13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7904E-FE66-4C45-B246-E1E1EABB0C3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EBD0A6DD-947E-B64F-A86C-C386CB4AEB3B}" type="datetimeFigureOut">
              <a:rPr lang="en-US" smtClean="0"/>
              <a:pPr/>
              <a:t>1/25/13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07904E-FE66-4C45-B246-E1E1EABB0C3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BD0A6DD-947E-B64F-A86C-C386CB4AEB3B}" type="datetimeFigureOut">
              <a:rPr lang="en-US" smtClean="0"/>
              <a:pPr/>
              <a:t>1/25/13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07904E-FE66-4C45-B246-E1E1EABB0C3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D0A6DD-947E-B64F-A86C-C386CB4AEB3B}" type="datetimeFigureOut">
              <a:rPr lang="en-US" smtClean="0"/>
              <a:pPr/>
              <a:t>1/25/13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07904E-FE66-4C45-B246-E1E1EABB0C3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0A6DD-947E-B64F-A86C-C386CB4AEB3B}" type="datetimeFigureOut">
              <a:rPr lang="en-US" smtClean="0"/>
              <a:pPr/>
              <a:t>1/25/13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7904E-FE66-4C45-B246-E1E1EABB0C3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EBD0A6DD-947E-B64F-A86C-C386CB4AEB3B}" type="datetimeFigureOut">
              <a:rPr lang="en-US" smtClean="0"/>
              <a:pPr/>
              <a:t>1/25/13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7904E-FE66-4C45-B246-E1E1EABB0C3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EBD0A6DD-947E-B64F-A86C-C386CB4AEB3B}" type="datetimeFigureOut">
              <a:rPr lang="en-US" smtClean="0"/>
              <a:pPr/>
              <a:t>1/25/13</a:t>
            </a:fld>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B407904E-FE66-4C45-B246-E1E1EABB0C3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820738" y="3648635"/>
            <a:ext cx="7542212" cy="1013012"/>
          </a:xfrm>
        </p:spPr>
        <p:txBody>
          <a:bodyPr/>
          <a:lstStyle/>
          <a:p>
            <a:r>
              <a:rPr lang="en-US" dirty="0" smtClean="0"/>
              <a:t>Medicines and drugs</a:t>
            </a:r>
            <a:endParaRPr lang="en-US" dirty="0"/>
          </a:p>
        </p:txBody>
      </p:sp>
      <p:sp>
        <p:nvSpPr>
          <p:cNvPr id="3" name="Subtitle 2"/>
          <p:cNvSpPr>
            <a:spLocks noGrp="1"/>
          </p:cNvSpPr>
          <p:nvPr>
            <p:ph type="subTitle" idx="1"/>
          </p:nvPr>
        </p:nvSpPr>
        <p:spPr/>
        <p:txBody>
          <a:bodyPr>
            <a:normAutofit/>
          </a:bodyPr>
          <a:lstStyle/>
          <a:p>
            <a:pPr algn="r"/>
            <a:r>
              <a:rPr lang="en-US" sz="4800" dirty="0" smtClean="0"/>
              <a:t>antacids</a:t>
            </a:r>
            <a:endParaRPr lang="en-US" sz="48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286483"/>
          </a:xfrm>
        </p:spPr>
        <p:txBody>
          <a:bodyPr/>
          <a:lstStyle/>
          <a:p>
            <a:r>
              <a:rPr lang="en-US" sz="4800" dirty="0" smtClean="0"/>
              <a:t>Acid indigestion/heartburn</a:t>
            </a:r>
            <a:endParaRPr lang="en-US" sz="4800" dirty="0"/>
          </a:p>
        </p:txBody>
      </p:sp>
      <p:sp>
        <p:nvSpPr>
          <p:cNvPr id="3" name="Content Placeholder 2"/>
          <p:cNvSpPr>
            <a:spLocks noGrp="1"/>
          </p:cNvSpPr>
          <p:nvPr>
            <p:ph idx="1"/>
          </p:nvPr>
        </p:nvSpPr>
        <p:spPr>
          <a:xfrm>
            <a:off x="402700" y="1394059"/>
            <a:ext cx="8255350" cy="4832741"/>
          </a:xfrm>
        </p:spPr>
        <p:txBody>
          <a:bodyPr>
            <a:normAutofit/>
          </a:bodyPr>
          <a:lstStyle/>
          <a:p>
            <a:pPr hangingPunct="0"/>
            <a:r>
              <a:rPr lang="en-GB" sz="2800" dirty="0" smtClean="0"/>
              <a:t>Acid indigestion (discomfort in stomach) and heartburn (acid rising into </a:t>
            </a:r>
            <a:r>
              <a:rPr lang="en-GB" sz="2800" dirty="0" err="1" smtClean="0"/>
              <a:t>oesaphagus</a:t>
            </a:r>
            <a:r>
              <a:rPr lang="en-GB" sz="2800" dirty="0" smtClean="0"/>
              <a:t>) are conditions which arise when excess hydrochloric acid is produced by the gastric glands in the walls of the stomach.  The acid, which creates an acidic environment of pH 0.3 to 1.2 is needed to</a:t>
            </a:r>
          </a:p>
          <a:p>
            <a:pPr hangingPunct="0">
              <a:buNone/>
            </a:pPr>
            <a:endParaRPr lang="en-US" sz="1600" dirty="0" smtClean="0"/>
          </a:p>
          <a:p>
            <a:pPr lvl="1" hangingPunct="0"/>
            <a:r>
              <a:rPr lang="en-GB" sz="2400" dirty="0" smtClean="0"/>
              <a:t>kill any bacteria in the food ingested</a:t>
            </a:r>
            <a:endParaRPr lang="en-US" sz="2400" dirty="0" smtClean="0"/>
          </a:p>
          <a:p>
            <a:pPr lvl="1" hangingPunct="0"/>
            <a:r>
              <a:rPr lang="en-GB" sz="2400" dirty="0" smtClean="0"/>
              <a:t>provide the optimum pH environment for the digestive enzymes which act in the stomach.</a:t>
            </a:r>
            <a:endParaRPr lang="en-US" sz="2400"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Title 12"/>
          <p:cNvSpPr>
            <a:spLocks noGrp="1"/>
          </p:cNvSpPr>
          <p:nvPr>
            <p:ph type="title"/>
          </p:nvPr>
        </p:nvSpPr>
        <p:spPr>
          <a:xfrm>
            <a:off x="779462" y="-352865"/>
            <a:ext cx="7581901" cy="1653988"/>
          </a:xfrm>
        </p:spPr>
        <p:txBody>
          <a:bodyPr/>
          <a:lstStyle/>
          <a:p>
            <a:r>
              <a:rPr lang="en-US" dirty="0" smtClean="0"/>
              <a:t>Action of antacids</a:t>
            </a:r>
            <a:endParaRPr lang="en-US" dirty="0"/>
          </a:p>
        </p:txBody>
      </p:sp>
      <p:sp>
        <p:nvSpPr>
          <p:cNvPr id="14" name="Content Placeholder 13"/>
          <p:cNvSpPr>
            <a:spLocks noGrp="1"/>
          </p:cNvSpPr>
          <p:nvPr>
            <p:ph idx="1"/>
          </p:nvPr>
        </p:nvSpPr>
        <p:spPr>
          <a:xfrm>
            <a:off x="433677" y="1068779"/>
            <a:ext cx="8208883" cy="5250959"/>
          </a:xfrm>
        </p:spPr>
        <p:txBody>
          <a:bodyPr>
            <a:normAutofit lnSpcReduction="10000"/>
          </a:bodyPr>
          <a:lstStyle/>
          <a:p>
            <a:pPr hangingPunct="0">
              <a:buFont typeface="Arial"/>
              <a:buChar char="•"/>
            </a:pPr>
            <a:r>
              <a:rPr lang="en-GB" sz="2800" dirty="0" smtClean="0"/>
              <a:t>Antacids are substances which are used to neutralize excess hydrochloric acid in the stomach so the pH level returns to the desired level. </a:t>
            </a:r>
            <a:endParaRPr lang="en-US" sz="2800" dirty="0" smtClean="0"/>
          </a:p>
          <a:p>
            <a:pPr hangingPunct="0"/>
            <a:r>
              <a:rPr lang="en-GB" sz="2800" dirty="0" smtClean="0"/>
              <a:t>aluminium hydroxide, magnesium hydroxide, magnesium carbonate and sodium hydrogen carbonate are commonly used as active ingredients in such antacids as they are weak bases – write equations!!</a:t>
            </a:r>
            <a:endParaRPr lang="en-US" sz="2800" dirty="0" smtClean="0"/>
          </a:p>
          <a:p>
            <a:pPr hangingPunct="0"/>
            <a:r>
              <a:rPr lang="en-GB" sz="2800" dirty="0" smtClean="0"/>
              <a:t>sodium hydroxide or potassium hydroxide are not used as antacids because they are strong alkalis and are too corrosive to the body tissue. </a:t>
            </a:r>
            <a:endParaRPr lang="en-US" sz="2800"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equations</a:t>
            </a:r>
            <a:endParaRPr lang="en-US" dirty="0"/>
          </a:p>
        </p:txBody>
      </p:sp>
      <p:sp>
        <p:nvSpPr>
          <p:cNvPr id="3" name="Content Placeholder 2"/>
          <p:cNvSpPr>
            <a:spLocks noGrp="1"/>
          </p:cNvSpPr>
          <p:nvPr>
            <p:ph idx="1"/>
          </p:nvPr>
        </p:nvSpPr>
        <p:spPr>
          <a:xfrm>
            <a:off x="185861" y="1882588"/>
            <a:ext cx="8642561" cy="3953436"/>
          </a:xfrm>
        </p:spPr>
        <p:txBody>
          <a:bodyPr>
            <a:noAutofit/>
          </a:bodyPr>
          <a:lstStyle/>
          <a:p>
            <a:pPr hangingPunct="0">
              <a:buFont typeface="Arial"/>
              <a:buChar char="•"/>
            </a:pPr>
            <a:r>
              <a:rPr lang="en-GB" sz="2800" dirty="0" smtClean="0"/>
              <a:t>Al(OH)</a:t>
            </a:r>
            <a:r>
              <a:rPr lang="en-GB" sz="2800" baseline="-25000" dirty="0" smtClean="0"/>
              <a:t>3</a:t>
            </a:r>
            <a:r>
              <a:rPr lang="en-GB" sz="2800" dirty="0" smtClean="0"/>
              <a:t> (</a:t>
            </a:r>
            <a:r>
              <a:rPr lang="en-GB" sz="2800" dirty="0" err="1" smtClean="0"/>
              <a:t>s</a:t>
            </a:r>
            <a:r>
              <a:rPr lang="en-GB" sz="2800" dirty="0" smtClean="0"/>
              <a:t>) +   3HCl (</a:t>
            </a:r>
            <a:r>
              <a:rPr lang="en-GB" sz="2800" dirty="0" err="1" smtClean="0"/>
              <a:t>aq</a:t>
            </a:r>
            <a:r>
              <a:rPr lang="en-GB" sz="2800" dirty="0" smtClean="0"/>
              <a:t>)   </a:t>
            </a:r>
            <a:r>
              <a:rPr lang="en-GB" sz="2800" dirty="0" err="1" smtClean="0">
                <a:sym typeface="Symbol"/>
              </a:rPr>
              <a:t></a:t>
            </a:r>
            <a:r>
              <a:rPr lang="en-GB" sz="2800" dirty="0" smtClean="0"/>
              <a:t>  AlCl</a:t>
            </a:r>
            <a:r>
              <a:rPr lang="en-GB" sz="2800" baseline="-25000" dirty="0" smtClean="0"/>
              <a:t>3</a:t>
            </a:r>
            <a:r>
              <a:rPr lang="en-GB" sz="2800" dirty="0" smtClean="0"/>
              <a:t> (</a:t>
            </a:r>
            <a:r>
              <a:rPr lang="en-GB" sz="2800" dirty="0" err="1" smtClean="0"/>
              <a:t>aq</a:t>
            </a:r>
            <a:r>
              <a:rPr lang="en-GB" sz="2800" dirty="0" smtClean="0"/>
              <a:t>)    +   3H</a:t>
            </a:r>
            <a:r>
              <a:rPr lang="en-GB" sz="2800" baseline="-25000" dirty="0" smtClean="0"/>
              <a:t>2</a:t>
            </a:r>
            <a:r>
              <a:rPr lang="en-GB" sz="2800" dirty="0" smtClean="0"/>
              <a:t>O (</a:t>
            </a:r>
            <a:r>
              <a:rPr lang="en-GB" sz="2800" dirty="0" err="1" smtClean="0"/>
              <a:t>l</a:t>
            </a:r>
            <a:r>
              <a:rPr lang="en-GB" sz="2800" dirty="0" smtClean="0"/>
              <a:t>)</a:t>
            </a:r>
            <a:endParaRPr lang="en-US" sz="2800" dirty="0" smtClean="0"/>
          </a:p>
          <a:p>
            <a:pPr hangingPunct="0">
              <a:buNone/>
            </a:pPr>
            <a:r>
              <a:rPr lang="en-GB" sz="2800" dirty="0" smtClean="0"/>
              <a:t> </a:t>
            </a:r>
            <a:endParaRPr lang="en-US" sz="2800" dirty="0" smtClean="0"/>
          </a:p>
          <a:p>
            <a:pPr lvl="0" hangingPunct="0"/>
            <a:r>
              <a:rPr lang="en-GB" dirty="0" smtClean="0"/>
              <a:t>MgCO</a:t>
            </a:r>
            <a:r>
              <a:rPr lang="en-GB" baseline="-25000" dirty="0" smtClean="0"/>
              <a:t>3</a:t>
            </a:r>
            <a:r>
              <a:rPr lang="en-GB" dirty="0" smtClean="0"/>
              <a:t> (</a:t>
            </a:r>
            <a:r>
              <a:rPr lang="en-GB" dirty="0" err="1" smtClean="0"/>
              <a:t>s</a:t>
            </a:r>
            <a:r>
              <a:rPr lang="en-GB" dirty="0" smtClean="0"/>
              <a:t>) + 2HCl (</a:t>
            </a:r>
            <a:r>
              <a:rPr lang="en-GB" dirty="0" err="1" smtClean="0"/>
              <a:t>aq</a:t>
            </a:r>
            <a:r>
              <a:rPr lang="en-GB" dirty="0" smtClean="0"/>
              <a:t>)  </a:t>
            </a:r>
            <a:r>
              <a:rPr lang="en-GB" dirty="0" err="1" smtClean="0">
                <a:sym typeface="Symbol"/>
              </a:rPr>
              <a:t></a:t>
            </a:r>
            <a:r>
              <a:rPr lang="en-GB" dirty="0" smtClean="0"/>
              <a:t> MgCl</a:t>
            </a:r>
            <a:r>
              <a:rPr lang="en-GB" baseline="-25000" dirty="0" smtClean="0"/>
              <a:t>2</a:t>
            </a:r>
            <a:r>
              <a:rPr lang="en-GB" dirty="0" smtClean="0"/>
              <a:t> (</a:t>
            </a:r>
            <a:r>
              <a:rPr lang="en-GB" dirty="0" err="1" smtClean="0"/>
              <a:t>aq</a:t>
            </a:r>
            <a:r>
              <a:rPr lang="en-GB" smtClean="0"/>
              <a:t>) </a:t>
            </a:r>
            <a:r>
              <a:rPr lang="en-GB" smtClean="0"/>
              <a:t>+  H</a:t>
            </a:r>
            <a:r>
              <a:rPr lang="en-GB" baseline="-25000" smtClean="0"/>
              <a:t>2</a:t>
            </a:r>
            <a:r>
              <a:rPr lang="en-GB" smtClean="0"/>
              <a:t>O </a:t>
            </a:r>
            <a:r>
              <a:rPr lang="en-GB" dirty="0" smtClean="0"/>
              <a:t>(</a:t>
            </a:r>
            <a:r>
              <a:rPr lang="en-GB" dirty="0" err="1" smtClean="0"/>
              <a:t>l</a:t>
            </a:r>
            <a:r>
              <a:rPr lang="en-GB" dirty="0" smtClean="0"/>
              <a:t>) +  CO</a:t>
            </a:r>
            <a:r>
              <a:rPr lang="en-GB" baseline="-25000" dirty="0" smtClean="0"/>
              <a:t>2</a:t>
            </a:r>
            <a:r>
              <a:rPr lang="en-GB" dirty="0" smtClean="0"/>
              <a:t>(g)</a:t>
            </a:r>
            <a:endParaRPr lang="en-US" dirty="0" smtClean="0"/>
          </a:p>
          <a:p>
            <a:pPr hangingPunct="0"/>
            <a:endParaRPr lang="en-US" sz="2800" dirty="0" smtClean="0"/>
          </a:p>
          <a:p>
            <a:pPr lvl="0" hangingPunct="0"/>
            <a:r>
              <a:rPr lang="en-GB" dirty="0" smtClean="0"/>
              <a:t>NaHCO</a:t>
            </a:r>
            <a:r>
              <a:rPr lang="en-GB" baseline="-25000" dirty="0" smtClean="0"/>
              <a:t>3</a:t>
            </a:r>
            <a:r>
              <a:rPr lang="en-GB" dirty="0" smtClean="0"/>
              <a:t>(s)  +   </a:t>
            </a:r>
            <a:r>
              <a:rPr lang="en-GB" dirty="0" err="1" smtClean="0"/>
              <a:t>HCl</a:t>
            </a:r>
            <a:r>
              <a:rPr lang="en-GB" dirty="0" smtClean="0"/>
              <a:t> (</a:t>
            </a:r>
            <a:r>
              <a:rPr lang="en-GB" dirty="0" err="1" smtClean="0"/>
              <a:t>aq</a:t>
            </a:r>
            <a:r>
              <a:rPr lang="en-GB" dirty="0" smtClean="0"/>
              <a:t>)   </a:t>
            </a:r>
            <a:r>
              <a:rPr lang="en-GB" dirty="0" err="1" smtClean="0">
                <a:sym typeface="Symbol"/>
              </a:rPr>
              <a:t></a:t>
            </a:r>
            <a:r>
              <a:rPr lang="en-GB" dirty="0" smtClean="0"/>
              <a:t>  </a:t>
            </a:r>
            <a:r>
              <a:rPr lang="en-GB" dirty="0" err="1" smtClean="0"/>
              <a:t>NaCl</a:t>
            </a:r>
            <a:r>
              <a:rPr lang="en-GB" dirty="0" smtClean="0"/>
              <a:t> (</a:t>
            </a:r>
            <a:r>
              <a:rPr lang="en-GB" dirty="0" err="1" smtClean="0"/>
              <a:t>aq</a:t>
            </a:r>
            <a:r>
              <a:rPr lang="en-GB" dirty="0" smtClean="0"/>
              <a:t>)    +   H</a:t>
            </a:r>
            <a:r>
              <a:rPr lang="en-GB" baseline="-25000" dirty="0" smtClean="0"/>
              <a:t>2</a:t>
            </a:r>
            <a:r>
              <a:rPr lang="en-GB" dirty="0" smtClean="0"/>
              <a:t>O (</a:t>
            </a:r>
            <a:r>
              <a:rPr lang="en-GB" dirty="0" err="1" smtClean="0"/>
              <a:t>l</a:t>
            </a:r>
            <a:r>
              <a:rPr lang="en-GB" dirty="0" smtClean="0"/>
              <a:t>)  +  CO</a:t>
            </a:r>
            <a:r>
              <a:rPr lang="en-GB" baseline="-25000" dirty="0" smtClean="0"/>
              <a:t>2</a:t>
            </a:r>
            <a:r>
              <a:rPr lang="en-GB" dirty="0" smtClean="0"/>
              <a:t>(g)</a:t>
            </a:r>
            <a:endParaRPr lang="en-US" dirty="0" smtClean="0"/>
          </a:p>
          <a:p>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Alginates</a:t>
            </a:r>
            <a:r>
              <a:rPr lang="en-US" dirty="0" smtClean="0"/>
              <a:t/>
            </a:r>
            <a:br>
              <a:rPr lang="en-US" dirty="0" smtClean="0"/>
            </a:br>
            <a:endParaRPr lang="en-US" dirty="0"/>
          </a:p>
        </p:txBody>
      </p:sp>
      <p:sp>
        <p:nvSpPr>
          <p:cNvPr id="3" name="Content Placeholder 2"/>
          <p:cNvSpPr>
            <a:spLocks noGrp="1"/>
          </p:cNvSpPr>
          <p:nvPr>
            <p:ph idx="1"/>
          </p:nvPr>
        </p:nvSpPr>
        <p:spPr>
          <a:xfrm>
            <a:off x="278792" y="1456018"/>
            <a:ext cx="8410234" cy="4380006"/>
          </a:xfrm>
        </p:spPr>
        <p:txBody>
          <a:bodyPr>
            <a:normAutofit/>
          </a:bodyPr>
          <a:lstStyle/>
          <a:p>
            <a:pPr hangingPunct="0"/>
            <a:r>
              <a:rPr lang="en-GB" sz="4000" dirty="0" smtClean="0"/>
              <a:t>Some antacids also contain compounds called ‘alginates’ which</a:t>
            </a:r>
          </a:p>
          <a:p>
            <a:pPr hangingPunct="0"/>
            <a:endParaRPr lang="en-US" sz="1400" dirty="0" smtClean="0"/>
          </a:p>
          <a:p>
            <a:pPr lvl="1" hangingPunct="0"/>
            <a:r>
              <a:rPr lang="en-GB" sz="2800" dirty="0" smtClean="0"/>
              <a:t>produce a neutralizing layer on top of stomach contents and </a:t>
            </a:r>
            <a:endParaRPr lang="en-US" sz="2800" dirty="0" smtClean="0"/>
          </a:p>
          <a:p>
            <a:pPr lvl="1"/>
            <a:r>
              <a:rPr lang="en-US" sz="2800" dirty="0" smtClean="0"/>
              <a:t>prevent acid in the stomach from rising into the </a:t>
            </a:r>
            <a:r>
              <a:rPr lang="en-US" sz="2800" dirty="0" err="1" smtClean="0"/>
              <a:t>oesophagus</a:t>
            </a:r>
            <a:r>
              <a:rPr lang="en-US" sz="2800" dirty="0" smtClean="0"/>
              <a:t> and causing heartburn. </a:t>
            </a:r>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hangingPunct="0"/>
            <a:r>
              <a:rPr lang="en-GB" u="sng" dirty="0" smtClean="0"/>
              <a:t>Anti-foaming agents</a:t>
            </a:r>
            <a:endParaRPr lang="en-US" dirty="0"/>
          </a:p>
        </p:txBody>
      </p:sp>
      <p:sp>
        <p:nvSpPr>
          <p:cNvPr id="3" name="Content Placeholder 2"/>
          <p:cNvSpPr>
            <a:spLocks noGrp="1"/>
          </p:cNvSpPr>
          <p:nvPr>
            <p:ph idx="1"/>
          </p:nvPr>
        </p:nvSpPr>
        <p:spPr>
          <a:xfrm>
            <a:off x="340746" y="1882588"/>
            <a:ext cx="8363769" cy="3953436"/>
          </a:xfrm>
        </p:spPr>
        <p:txBody>
          <a:bodyPr>
            <a:normAutofit lnSpcReduction="10000"/>
          </a:bodyPr>
          <a:lstStyle/>
          <a:p>
            <a:r>
              <a:rPr lang="en-GB" sz="4000" dirty="0" smtClean="0"/>
              <a:t>Antacids which use carbonates will also contain anti- foaming agents such as </a:t>
            </a:r>
            <a:r>
              <a:rPr lang="en-GB" sz="4000" dirty="0" err="1" smtClean="0"/>
              <a:t>dimethicone</a:t>
            </a:r>
            <a:r>
              <a:rPr lang="en-GB" sz="4000" dirty="0" smtClean="0"/>
              <a:t>.</a:t>
            </a:r>
          </a:p>
          <a:p>
            <a:r>
              <a:rPr lang="en-GB" sz="4000" dirty="0" smtClean="0"/>
              <a:t>These reduce the bloating of the stomach as a result of the carbon dioxide production.</a:t>
            </a:r>
            <a:endParaRPr lang="en-US" sz="4000" dirty="0" smtClean="0"/>
          </a:p>
          <a:p>
            <a:endParaRPr lang="en-US" sz="4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bit">
  <a:themeElements>
    <a:clrScheme name="Orbit">
      <a:dk1>
        <a:srgbClr val="FFFFFF"/>
      </a:dk1>
      <a:lt1>
        <a:srgbClr val="000000"/>
      </a:lt1>
      <a:dk2>
        <a:srgbClr val="212C28"/>
      </a:dk2>
      <a:lt2>
        <a:srgbClr val="7C9BA5"/>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Orbit">
      <a:majorFont>
        <a:latin typeface="Candara"/>
        <a:ea typeface=""/>
        <a:cs typeface=""/>
        <a:font script="Jpan" typeface="ＭＳ Ｐゴシック"/>
      </a:majorFont>
      <a:minorFont>
        <a:latin typeface="Candara"/>
        <a:ea typeface=""/>
        <a:cs typeface=""/>
        <a:font script="Jpan" typeface="ＭＳ Ｐゴシック"/>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Orbit.thmx</Template>
  <TotalTime>74</TotalTime>
  <Words>311</Words>
  <Application>Microsoft Macintosh PowerPoint</Application>
  <PresentationFormat>On-screen Show (4:3)</PresentationFormat>
  <Paragraphs>25</Paragraphs>
  <Slides>6</Slides>
  <Notes>0</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Orbit</vt:lpstr>
      <vt:lpstr>Medicines and drugs</vt:lpstr>
      <vt:lpstr>Acid indigestion/heartburn</vt:lpstr>
      <vt:lpstr>Action of antacids</vt:lpstr>
      <vt:lpstr>equations</vt:lpstr>
      <vt:lpstr>Alginates </vt:lpstr>
      <vt:lpstr>Anti-foaming agents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Medicines and drugs</dc:title>
  <dc:creator>Client Admin</dc:creator>
  <cp:lastModifiedBy>Client Admin</cp:lastModifiedBy>
  <cp:revision>6</cp:revision>
  <dcterms:created xsi:type="dcterms:W3CDTF">2013-01-25T06:47:42Z</dcterms:created>
  <dcterms:modified xsi:type="dcterms:W3CDTF">2013-01-25T06:48:03Z</dcterms:modified>
</cp:coreProperties>
</file>